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7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1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>
    <p:split orient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FMCG%20Project.pbix" TargetMode="Externa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-1032558" y="1633414"/>
            <a:ext cx="10266418" cy="991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              SUPPLY CHAIN </a:t>
            </a:r>
          </a:p>
        </p:txBody>
      </p:sp>
      <p:sp>
        <p:nvSpPr>
          <p:cNvPr id="7" name="Text 3"/>
          <p:cNvSpPr/>
          <p:nvPr/>
        </p:nvSpPr>
        <p:spPr>
          <a:xfrm>
            <a:off x="579905" y="3906246"/>
            <a:ext cx="813273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Calibri" panose="020F0502020204030204" pitchFamily="34" charset="0"/>
                <a:ea typeface="Open Sans" pitchFamily="34" charset="-122"/>
                <a:cs typeface="Calibri" panose="020F0502020204030204" pitchFamily="34" charset="0"/>
              </a:rPr>
              <a:t>A supply chain is the network of organizations, resources, and activities involved in the production and delivery of a product or service. It encompasses everything from sourcing raw materials to distributing the final product to customers</a:t>
            </a: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000125" y="6244709"/>
            <a:ext cx="12263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</a:t>
            </a:r>
            <a:endParaRPr lang="en-US" sz="768" dirty="0"/>
          </a:p>
        </p:txBody>
      </p:sp>
      <p:sp>
        <p:nvSpPr>
          <p:cNvPr id="10" name="Text 6"/>
          <p:cNvSpPr/>
          <p:nvPr/>
        </p:nvSpPr>
        <p:spPr>
          <a:xfrm>
            <a:off x="1382316" y="6077545"/>
            <a:ext cx="405205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2D04662A-99F7-476C-9088-2117C95A69A5}"/>
              </a:ext>
            </a:extLst>
          </p:cNvPr>
          <p:cNvSpPr/>
          <p:nvPr/>
        </p:nvSpPr>
        <p:spPr>
          <a:xfrm>
            <a:off x="2049984" y="2240488"/>
            <a:ext cx="2716718" cy="991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Of FMCG</a:t>
            </a: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CE011715-0901-416A-A421-44AD2E5D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E627B7C8-EB47-451B-B0F4-BB0592499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836664"/>
            <a:ext cx="4869061" cy="2556272"/>
          </a:xfrm>
          <a:prstGeom prst="rect">
            <a:avLst/>
          </a:prstGeom>
        </p:spPr>
      </p:pic>
    </p:spTree>
  </p:cSld>
  <p:clrMapOvr>
    <a:masterClrMapping/>
  </p:clrMapOvr>
  <p:transition spd="med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288858"/>
            <a:ext cx="4869180" cy="3651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2753797"/>
            <a:ext cx="681656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Purpose of a Supply Chain</a:t>
            </a:r>
            <a:endParaRPr lang="en-US" sz="4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350437" y="3895606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primary purpose of a supply chain is to ensure the efficient and effective flow of goods, information, and finances. A well-designed supply chain can improve customer satisfaction, reduce costs, and increase profitability for the organization.</a:t>
            </a:r>
            <a:endParaRPr lang="en-US" sz="1944" dirty="0"/>
          </a:p>
        </p:txBody>
      </p:sp>
    </p:spTree>
  </p:cSld>
  <p:clrMapOvr>
    <a:masterClrMapping/>
  </p:clrMapOvr>
  <p:transition spd="med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17503" y="194071"/>
            <a:ext cx="14630400" cy="8229719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43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60070" y="2563476"/>
            <a:ext cx="4408646" cy="5510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39"/>
              </a:lnSpc>
              <a:buNone/>
            </a:pPr>
            <a:r>
              <a:rPr lang="en-US" sz="3471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			 On-Time Delivery</a:t>
            </a:r>
            <a:endParaRPr lang="en-US" sz="347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498646" y="5243513"/>
            <a:ext cx="9632990" cy="35243"/>
          </a:xfrm>
          <a:prstGeom prst="roundRect">
            <a:avLst>
              <a:gd name="adj" fmla="val 225171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4845129" y="4626293"/>
            <a:ext cx="35243" cy="617220"/>
          </a:xfrm>
          <a:prstGeom prst="roundRect">
            <a:avLst>
              <a:gd name="adj" fmla="val 225171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4664393" y="5045154"/>
            <a:ext cx="396716" cy="396716"/>
          </a:xfrm>
          <a:prstGeom prst="roundRect">
            <a:avLst>
              <a:gd name="adj" fmla="val 2000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3221" y="5111234"/>
            <a:ext cx="98941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83"/>
              </a:lnSpc>
              <a:buNone/>
            </a:pPr>
            <a:r>
              <a:rPr lang="en-US" sz="208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083" dirty="0"/>
          </a:p>
        </p:txBody>
      </p:sp>
      <p:sp>
        <p:nvSpPr>
          <p:cNvPr id="10" name="Text 7"/>
          <p:cNvSpPr/>
          <p:nvPr/>
        </p:nvSpPr>
        <p:spPr>
          <a:xfrm>
            <a:off x="3760589" y="3786783"/>
            <a:ext cx="2204323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Order Placement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2674977" y="4167902"/>
            <a:ext cx="4375666" cy="282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17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Customers place an order for a product or service.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297460" y="5243513"/>
            <a:ext cx="35243" cy="617220"/>
          </a:xfrm>
          <a:prstGeom prst="roundRect">
            <a:avLst>
              <a:gd name="adj" fmla="val 225171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7116723" y="5045154"/>
            <a:ext cx="396716" cy="396716"/>
          </a:xfrm>
          <a:prstGeom prst="roundRect">
            <a:avLst>
              <a:gd name="adj" fmla="val 2000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47573" y="5111234"/>
            <a:ext cx="134898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83"/>
              </a:lnSpc>
              <a:buNone/>
            </a:pPr>
            <a:r>
              <a:rPr lang="en-US" sz="208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083" dirty="0"/>
          </a:p>
        </p:txBody>
      </p:sp>
      <p:sp>
        <p:nvSpPr>
          <p:cNvPr id="15" name="Text 12"/>
          <p:cNvSpPr/>
          <p:nvPr/>
        </p:nvSpPr>
        <p:spPr>
          <a:xfrm>
            <a:off x="6212919" y="6037064"/>
            <a:ext cx="2204323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Order</a:t>
            </a:r>
            <a:r>
              <a:rPr lang="en-US" sz="173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</a:t>
            </a: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Processing</a:t>
            </a:r>
            <a:endParaRPr lang="en-US" sz="1736" dirty="0"/>
          </a:p>
        </p:txBody>
      </p:sp>
      <p:sp>
        <p:nvSpPr>
          <p:cNvPr id="16" name="Text 13"/>
          <p:cNvSpPr/>
          <p:nvPr/>
        </p:nvSpPr>
        <p:spPr>
          <a:xfrm>
            <a:off x="5127307" y="6418183"/>
            <a:ext cx="4375666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17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company processes the order and prepares it for delivery.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9749790" y="4626293"/>
            <a:ext cx="35243" cy="617220"/>
          </a:xfrm>
          <a:prstGeom prst="roundRect">
            <a:avLst>
              <a:gd name="adj" fmla="val 225171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9569053" y="5045154"/>
            <a:ext cx="396716" cy="396716"/>
          </a:xfrm>
          <a:prstGeom prst="roundRect">
            <a:avLst>
              <a:gd name="adj" fmla="val 2000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702760" y="5111234"/>
            <a:ext cx="129183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83"/>
              </a:lnSpc>
              <a:buNone/>
            </a:pPr>
            <a:r>
              <a:rPr lang="en-US" sz="208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083" dirty="0"/>
          </a:p>
        </p:txBody>
      </p:sp>
      <p:sp>
        <p:nvSpPr>
          <p:cNvPr id="20" name="Text 17"/>
          <p:cNvSpPr/>
          <p:nvPr/>
        </p:nvSpPr>
        <p:spPr>
          <a:xfrm>
            <a:off x="8665250" y="3504724"/>
            <a:ext cx="2204323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Shipment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579638" y="3885843"/>
            <a:ext cx="4375666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17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product is shipped to the customer within the promised delivery time.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2498646" y="7180659"/>
            <a:ext cx="9632990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2"/>
              </a:lnSpc>
              <a:buNone/>
            </a:pPr>
            <a:r>
              <a:rPr lang="en-US" sz="16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On-time delivery refers to the ability of a supply chain to deliver orders to customers within the promised time frame. This is a critical metric for measuring customer satisfaction and supply chain efficiency.</a:t>
            </a:r>
            <a:endParaRPr lang="en-US" sz="1600" dirty="0"/>
          </a:p>
        </p:txBody>
      </p:sp>
    </p:spTree>
  </p:cSld>
  <p:clrMapOvr>
    <a:masterClrMapping/>
  </p:clrMapOvr>
  <p:transition spd="med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4888981" y="303085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In-Full Delivery</a:t>
            </a:r>
            <a:endParaRPr lang="en-US" sz="4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2147" y="4114799"/>
            <a:ext cx="325076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What is In-Full Delivery?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722147" y="5059899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In-full delivery means that the entire order quantity is delivered to the customer, without any shortages or missing items.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058298" y="4114800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Importance of In-Full Delivery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067712" y="5028368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Delivering orders in full helps maintain customer trust, reduce returns, and ensure the customer receives the complete product they ordered.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688680" y="4114798"/>
            <a:ext cx="363343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Impact on the Supply Chain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688680" y="5059899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Achieving in-full delivery requires effective inventory management, transportation planning, and coordination across the supply chain.</a:t>
            </a:r>
            <a:endParaRPr lang="en-US" sz="194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B51415-07FA-445C-BD65-2E544FE3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7073"/>
            <a:ext cx="14630399" cy="3132628"/>
          </a:xfrm>
          <a:prstGeom prst="rect">
            <a:avLst/>
          </a:prstGeom>
        </p:spPr>
      </p:pic>
    </p:spTree>
  </p:cSld>
  <p:clrMapOvr>
    <a:masterClrMapping/>
  </p:clrMapOvr>
  <p:transition spd="med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05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35505" y="2900720"/>
            <a:ext cx="5074563" cy="592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66"/>
              </a:lnSpc>
              <a:buNone/>
            </a:pPr>
            <a:r>
              <a:rPr lang="en-US" sz="3733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On-Time In-Full Delivery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135505" y="3777734"/>
            <a:ext cx="5084921" cy="2017752"/>
          </a:xfrm>
          <a:prstGeom prst="roundRect">
            <a:avLst>
              <a:gd name="adj" fmla="val 42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332673" y="3974902"/>
            <a:ext cx="237053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332673" y="4384834"/>
            <a:ext cx="4690586" cy="12134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On-time in-full (OTIF) delivery is the combination of on-time delivery and in-full delivery, ensuring the customer receives the complete order within the promised time frame</a:t>
            </a:r>
            <a:r>
              <a:rPr lang="en-US" sz="1493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93" dirty="0"/>
          </a:p>
        </p:txBody>
      </p:sp>
      <p:sp>
        <p:nvSpPr>
          <p:cNvPr id="9" name="Shape 6"/>
          <p:cNvSpPr/>
          <p:nvPr/>
        </p:nvSpPr>
        <p:spPr>
          <a:xfrm>
            <a:off x="7409974" y="3777734"/>
            <a:ext cx="5084921" cy="2017752"/>
          </a:xfrm>
          <a:prstGeom prst="roundRect">
            <a:avLst>
              <a:gd name="adj" fmla="val 42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07141" y="3974902"/>
            <a:ext cx="237053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07141" y="4384834"/>
            <a:ext cx="4690586" cy="12134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OTIF delivery improves customer satisfaction, reduces costs associated with returns and stockouts, and enhances the overall efficiency of the supply chain.</a:t>
            </a:r>
            <a:endParaRPr lang="en-US" sz="1493" dirty="0"/>
          </a:p>
        </p:txBody>
      </p:sp>
      <p:sp>
        <p:nvSpPr>
          <p:cNvPr id="12" name="Shape 9"/>
          <p:cNvSpPr/>
          <p:nvPr/>
        </p:nvSpPr>
        <p:spPr>
          <a:xfrm>
            <a:off x="2135505" y="5985034"/>
            <a:ext cx="5084921" cy="1714381"/>
          </a:xfrm>
          <a:prstGeom prst="roundRect">
            <a:avLst>
              <a:gd name="adj" fmla="val 497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32673" y="6182201"/>
            <a:ext cx="237053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</a:rPr>
              <a:t>Challenges</a:t>
            </a:r>
          </a:p>
        </p:txBody>
      </p:sp>
      <p:sp>
        <p:nvSpPr>
          <p:cNvPr id="14" name="Text 11"/>
          <p:cNvSpPr/>
          <p:nvPr/>
        </p:nvSpPr>
        <p:spPr>
          <a:xfrm>
            <a:off x="2332673" y="6592133"/>
            <a:ext cx="4690586" cy="910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Achieving OTIF delivery requires careful planning, coordination, and the ability to respond to unexpected disruptions in the supply chain.</a:t>
            </a:r>
            <a:endParaRPr lang="en-US" sz="1493" dirty="0"/>
          </a:p>
        </p:txBody>
      </p:sp>
      <p:sp>
        <p:nvSpPr>
          <p:cNvPr id="15" name="Shape 12"/>
          <p:cNvSpPr/>
          <p:nvPr/>
        </p:nvSpPr>
        <p:spPr>
          <a:xfrm>
            <a:off x="7409974" y="5985034"/>
            <a:ext cx="5084921" cy="1714381"/>
          </a:xfrm>
          <a:prstGeom prst="roundRect">
            <a:avLst>
              <a:gd name="adj" fmla="val 497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07141" y="6182201"/>
            <a:ext cx="237053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</a:rPr>
              <a:t>Measurement</a:t>
            </a:r>
          </a:p>
        </p:txBody>
      </p:sp>
      <p:sp>
        <p:nvSpPr>
          <p:cNvPr id="17" name="Text 14"/>
          <p:cNvSpPr/>
          <p:nvPr/>
        </p:nvSpPr>
        <p:spPr>
          <a:xfrm>
            <a:off x="7607141" y="6592133"/>
            <a:ext cx="4690586" cy="910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OTIF is typically measured as a percentage, with the goal of reaching 95% or higher for best-in-class performance.</a:t>
            </a:r>
            <a:endParaRPr lang="en-US" sz="1493" dirty="0"/>
          </a:p>
        </p:txBody>
      </p:sp>
    </p:spTree>
  </p:cSld>
  <p:clrMapOvr>
    <a:masterClrMapping/>
  </p:clrMapOvr>
  <p:transition spd="med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18" y="2755702"/>
            <a:ext cx="5048964" cy="27180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8738" y="901779"/>
            <a:ext cx="4373999" cy="546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5"/>
              </a:lnSpc>
              <a:buNone/>
            </a:pPr>
            <a:r>
              <a:rPr lang="en-US" sz="3444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Volume Fill Rate</a:t>
            </a:r>
            <a:endParaRPr lang="en-US" sz="34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738" y="1710928"/>
            <a:ext cx="437317" cy="4373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8738" y="2323148"/>
            <a:ext cx="2186940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3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Volume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6098738" y="2701409"/>
            <a:ext cx="7919323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4"/>
              </a:lnSpc>
              <a:buNone/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total quantity of products shipped compared to the total quantity ordered.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738" y="3506033"/>
            <a:ext cx="437317" cy="4373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8738" y="4118253"/>
            <a:ext cx="2186940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3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Fill Rate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6098738" y="4496514"/>
            <a:ext cx="7919323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4"/>
              </a:lnSpc>
              <a:buNone/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percentage of the total order quantity that is successfully delivered.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738" y="5301139"/>
            <a:ext cx="437317" cy="4373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8738" y="5913358"/>
            <a:ext cx="2186940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3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Measurement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6098738" y="6291620"/>
            <a:ext cx="7919323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4"/>
              </a:lnSpc>
              <a:buNone/>
            </a:pPr>
            <a:r>
              <a:rPr lang="en-US" sz="16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Volume fill rate is calculated as the total quantity shipped divided by the total quantity ordered.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098738" y="6768227"/>
            <a:ext cx="7919323" cy="55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6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volume fill rate is a key supply chain metric that measures how effectively the supply chain is meeting customer demand.</a:t>
            </a:r>
            <a:endParaRPr lang="en-US" sz="1600" dirty="0"/>
          </a:p>
        </p:txBody>
      </p:sp>
    </p:spTree>
  </p:cSld>
  <p:clrMapOvr>
    <a:masterClrMapping/>
  </p:clrMapOvr>
  <p:transition spd="med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-1828799" y="-133469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818" y="2932387"/>
            <a:ext cx="4972764" cy="26486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8899" y="566380"/>
            <a:ext cx="5135523" cy="641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55"/>
              </a:lnSpc>
              <a:buNone/>
            </a:pPr>
            <a:r>
              <a:rPr lang="en-US" sz="4044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Line Fill Rate</a:t>
            </a:r>
            <a:endParaRPr lang="en-US" sz="40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99" y="1516380"/>
            <a:ext cx="1027033" cy="16433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4066" y="1721763"/>
            <a:ext cx="2567702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7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Order Placement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054066" y="2165985"/>
            <a:ext cx="6371034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8"/>
              </a:lnSpc>
              <a:buNone/>
            </a:pPr>
            <a:r>
              <a:rPr lang="en-US" sz="20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Customers place an order for multiple products.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99" y="3159681"/>
            <a:ext cx="1027033" cy="1643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4066" y="3365063"/>
            <a:ext cx="2567702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7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</a:rPr>
              <a:t>Inventory</a:t>
            </a:r>
            <a:r>
              <a:rPr lang="en-US" sz="2400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Availability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2054066" y="3809286"/>
            <a:ext cx="6371034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8"/>
              </a:lnSpc>
              <a:buNone/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s</a:t>
            </a:r>
            <a:r>
              <a:rPr lang="en-US" sz="20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upply</a:t>
            </a: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chain must ensure the availability of all ordered items.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99" y="4802981"/>
            <a:ext cx="1027033" cy="16433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54066" y="5008364"/>
            <a:ext cx="2567702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7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</a:rPr>
              <a:t>Delivery</a:t>
            </a:r>
          </a:p>
        </p:txBody>
      </p:sp>
      <p:sp>
        <p:nvSpPr>
          <p:cNvPr id="15" name="Text 8"/>
          <p:cNvSpPr/>
          <p:nvPr/>
        </p:nvSpPr>
        <p:spPr>
          <a:xfrm>
            <a:off x="2054066" y="5452586"/>
            <a:ext cx="6371034" cy="657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8"/>
              </a:lnSpc>
              <a:buNone/>
            </a:pPr>
            <a:r>
              <a:rPr lang="en-US" sz="20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complete order, with all line items, is delivered to the customer.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718899" y="6677382"/>
            <a:ext cx="8172853" cy="9858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line fill rate measures the percentage of order lines or individual items that are delivered as per the customer's order. This helps ensure the entire order is fulfilled accurately.</a:t>
            </a:r>
            <a:endParaRPr lang="en-US" dirty="0"/>
          </a:p>
        </p:txBody>
      </p:sp>
    </p:spTree>
  </p:cSld>
  <p:clrMapOvr>
    <a:masterClrMapping/>
  </p:clrMapOvr>
  <p:transition spd="med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098" y="2968921"/>
            <a:ext cx="5054084" cy="25904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840343"/>
            <a:ext cx="661439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Importance of Supply Chain Metrics</a:t>
            </a:r>
            <a:endParaRPr lang="en-US" sz="34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04837" y="1833920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50689" y="1898690"/>
            <a:ext cx="9703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5"/>
          <p:cNvSpPr/>
          <p:nvPr/>
        </p:nvSpPr>
        <p:spPr>
          <a:xfrm>
            <a:off x="1166336" y="183392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"/>
                <a:ea typeface="Crimson Pro"/>
                <a:cs typeface="Times New Roman" panose="02020603050405020304" pitchFamily="18" charset="0"/>
              </a:rPr>
              <a:t>Performance Tracking</a:t>
            </a:r>
            <a:endParaRPr lang="en-US" dirty="0">
              <a:latin typeface="Crimson Pro"/>
              <a:ea typeface="Crimson Pro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166336" y="220741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Supply chain metrics provide a quantitative way to measure the efficiency and effectiveness of the supply chain.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604837" y="3127653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33068" y="3192423"/>
            <a:ext cx="13215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9"/>
          <p:cNvSpPr/>
          <p:nvPr/>
        </p:nvSpPr>
        <p:spPr>
          <a:xfrm>
            <a:off x="1166336" y="3127653"/>
            <a:ext cx="237136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"/>
                <a:ea typeface="Crimson Pro"/>
                <a:cs typeface="Times New Roman" panose="02020603050405020304" pitchFamily="18" charset="0"/>
              </a:rPr>
              <a:t>Continuous</a:t>
            </a:r>
            <a:r>
              <a:rPr lang="en-US" b="1" dirty="0">
                <a:solidFill>
                  <a:srgbClr val="443728"/>
                </a:solidFill>
                <a:latin typeface="Crimson Pro"/>
                <a:ea typeface="Crimson Pro"/>
                <a:cs typeface="Crimson Pro" pitchFamily="34" charset="-120"/>
              </a:rPr>
              <a:t> Improvement</a:t>
            </a:r>
            <a:endParaRPr lang="en-US" dirty="0">
              <a:latin typeface="Crimson Pro"/>
              <a:ea typeface="Crimson Pro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166336" y="3501152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By monitoring key metrics, organizations can identify areas for improvement and implement strategic changes to optimize their supply chain.</a:t>
            </a:r>
            <a:endParaRPr lang="en-US" dirty="0"/>
          </a:p>
        </p:txBody>
      </p:sp>
      <p:sp>
        <p:nvSpPr>
          <p:cNvPr id="15" name="Shape 11"/>
          <p:cNvSpPr/>
          <p:nvPr/>
        </p:nvSpPr>
        <p:spPr>
          <a:xfrm>
            <a:off x="604837" y="4421386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35925" y="4486156"/>
            <a:ext cx="12656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3"/>
          <p:cNvSpPr/>
          <p:nvPr/>
        </p:nvSpPr>
        <p:spPr>
          <a:xfrm>
            <a:off x="1166336" y="442138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Alignment with Goals</a:t>
            </a:r>
            <a:endParaRPr lang="en-US" sz="2000" b="1" dirty="0"/>
          </a:p>
        </p:txBody>
      </p:sp>
      <p:sp>
        <p:nvSpPr>
          <p:cNvPr id="18" name="Text 14"/>
          <p:cNvSpPr/>
          <p:nvPr/>
        </p:nvSpPr>
        <p:spPr>
          <a:xfrm>
            <a:off x="1166336" y="4794885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Aligning supply chain metrics with overall business objectives ensures the supply chain is supporting the organization's strategic priorities.</a:t>
            </a:r>
            <a:endParaRPr lang="en-US" dirty="0"/>
          </a:p>
        </p:txBody>
      </p:sp>
      <p:sp>
        <p:nvSpPr>
          <p:cNvPr id="19" name="Shape 15"/>
          <p:cNvSpPr/>
          <p:nvPr/>
        </p:nvSpPr>
        <p:spPr>
          <a:xfrm>
            <a:off x="604837" y="5715119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9258" y="5779889"/>
            <a:ext cx="13977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1166336" y="571511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Competitive Advantage</a:t>
            </a:r>
            <a:endParaRPr lang="en-US" sz="2000" b="1" dirty="0"/>
          </a:p>
        </p:txBody>
      </p:sp>
      <p:sp>
        <p:nvSpPr>
          <p:cNvPr id="22" name="Text 18"/>
          <p:cNvSpPr/>
          <p:nvPr/>
        </p:nvSpPr>
        <p:spPr>
          <a:xfrm>
            <a:off x="1166336" y="608861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Excelling in supply chain performance metrics can provide a competitive advantage in the market.</a:t>
            </a:r>
            <a:endParaRPr lang="en-US" dirty="0"/>
          </a:p>
        </p:txBody>
      </p:sp>
      <p:sp>
        <p:nvSpPr>
          <p:cNvPr id="23" name="Text 19"/>
          <p:cNvSpPr/>
          <p:nvPr/>
        </p:nvSpPr>
        <p:spPr>
          <a:xfrm>
            <a:off x="604837" y="683609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Effective supply chain management relies on the use of key performance indicators (KPIs) to measure and improve various aspects of the supply chain.</a:t>
            </a:r>
            <a:endParaRPr lang="en-US" dirty="0"/>
          </a:p>
        </p:txBody>
      </p:sp>
    </p:spTree>
  </p:cSld>
  <p:clrMapOvr>
    <a:masterClrMapping/>
  </p:clrMapOvr>
  <p:transition spd="med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28484"/>
            <a:ext cx="9125364" cy="8387255"/>
          </a:xfrm>
          <a:prstGeom prst="rect">
            <a:avLst/>
          </a:prstGeom>
          <a:solidFill>
            <a:srgbClr val="FFFCFA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56281" y="293660"/>
            <a:ext cx="3628569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43728"/>
                </a:solidFill>
                <a:latin typeface="Times New Roman" panose="02020603050405020304" pitchFamily="18" charset="0"/>
                <a:ea typeface="Crimson Pro" pitchFamily="34" charset="-122"/>
                <a:cs typeface="Times New Roman" panose="02020603050405020304" pitchFamily="18" charset="0"/>
              </a:rPr>
              <a:t>Data Visualization</a:t>
            </a:r>
            <a:endParaRPr lang="en-US" sz="34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0689" y="1898690"/>
            <a:ext cx="9703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endParaRPr lang="en-US" sz="2041" dirty="0"/>
          </a:p>
        </p:txBody>
      </p:sp>
      <p:sp>
        <p:nvSpPr>
          <p:cNvPr id="9" name="Text 5"/>
          <p:cNvSpPr/>
          <p:nvPr/>
        </p:nvSpPr>
        <p:spPr>
          <a:xfrm>
            <a:off x="1166336" y="1625506"/>
            <a:ext cx="2160270" cy="478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endParaRPr lang="en-US" dirty="0">
              <a:latin typeface="Crimson Pro"/>
              <a:ea typeface="Crimson Pro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166336" y="220741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1166336" y="3127653"/>
            <a:ext cx="237136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endParaRPr lang="en-US" dirty="0">
              <a:latin typeface="Crimson Pro"/>
              <a:ea typeface="Crimson Pro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166336" y="3501152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1166336" y="442138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endParaRPr lang="en-US" sz="2000" b="1" dirty="0"/>
          </a:p>
        </p:txBody>
      </p:sp>
      <p:sp>
        <p:nvSpPr>
          <p:cNvPr id="18" name="Text 14"/>
          <p:cNvSpPr/>
          <p:nvPr/>
        </p:nvSpPr>
        <p:spPr>
          <a:xfrm>
            <a:off x="1166336" y="4794885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dirty="0"/>
          </a:p>
        </p:txBody>
      </p:sp>
      <p:sp>
        <p:nvSpPr>
          <p:cNvPr id="21" name="Text 17"/>
          <p:cNvSpPr/>
          <p:nvPr/>
        </p:nvSpPr>
        <p:spPr>
          <a:xfrm>
            <a:off x="1166336" y="571511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endParaRPr lang="en-US" sz="2000" b="1" dirty="0"/>
          </a:p>
        </p:txBody>
      </p:sp>
      <p:sp>
        <p:nvSpPr>
          <p:cNvPr id="22" name="Text 18"/>
          <p:cNvSpPr/>
          <p:nvPr/>
        </p:nvSpPr>
        <p:spPr>
          <a:xfrm>
            <a:off x="1166336" y="608861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dirty="0"/>
          </a:p>
        </p:txBody>
      </p:sp>
      <p:sp>
        <p:nvSpPr>
          <p:cNvPr id="23" name="Text 19"/>
          <p:cNvSpPr/>
          <p:nvPr/>
        </p:nvSpPr>
        <p:spPr>
          <a:xfrm>
            <a:off x="567085" y="7198299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E760E3-410A-44C2-93D2-9B7D40257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136" y="2767604"/>
            <a:ext cx="5090127" cy="2796800"/>
          </a:xfrm>
          <a:prstGeom prst="rect">
            <a:avLst/>
          </a:prstGeom>
        </p:spPr>
      </p:pic>
      <p:sp>
        <p:nvSpPr>
          <p:cNvPr id="26" name="Shape 3">
            <a:extLst>
              <a:ext uri="{FF2B5EF4-FFF2-40B4-BE49-F238E27FC236}">
                <a16:creationId xmlns:a16="http://schemas.microsoft.com/office/drawing/2014/main" id="{B7E79BE3-CB6C-4935-9136-330B6FD0839B}"/>
              </a:ext>
            </a:extLst>
          </p:cNvPr>
          <p:cNvSpPr/>
          <p:nvPr/>
        </p:nvSpPr>
        <p:spPr>
          <a:xfrm>
            <a:off x="895764" y="1108646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DD196AF5-7813-4F06-BBA8-CFE9C9A28BF9}"/>
              </a:ext>
            </a:extLst>
          </p:cNvPr>
          <p:cNvSpPr/>
          <p:nvPr/>
        </p:nvSpPr>
        <p:spPr>
          <a:xfrm>
            <a:off x="878512" y="2192025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r>
              <a:rPr lang="en-US" sz="2000" b="1" dirty="0"/>
              <a:t>2</a:t>
            </a:r>
          </a:p>
        </p:txBody>
      </p:sp>
      <p:sp>
        <p:nvSpPr>
          <p:cNvPr id="28" name="Shape 3">
            <a:extLst>
              <a:ext uri="{FF2B5EF4-FFF2-40B4-BE49-F238E27FC236}">
                <a16:creationId xmlns:a16="http://schemas.microsoft.com/office/drawing/2014/main" id="{79AB7848-6E1A-4AA0-9B76-C1B0535F479B}"/>
              </a:ext>
            </a:extLst>
          </p:cNvPr>
          <p:cNvSpPr/>
          <p:nvPr/>
        </p:nvSpPr>
        <p:spPr>
          <a:xfrm>
            <a:off x="878512" y="324190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r>
              <a:rPr lang="en-US" sz="2000" b="1" dirty="0"/>
              <a:t>3</a:t>
            </a: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A1212D87-4C15-4E43-A600-D837612C8856}"/>
              </a:ext>
            </a:extLst>
          </p:cNvPr>
          <p:cNvSpPr/>
          <p:nvPr/>
        </p:nvSpPr>
        <p:spPr>
          <a:xfrm>
            <a:off x="847725" y="4287778"/>
            <a:ext cx="388739" cy="397263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r>
              <a:rPr lang="en-US" sz="2000" b="1" dirty="0"/>
              <a:t>4</a:t>
            </a:r>
          </a:p>
        </p:txBody>
      </p:sp>
      <p:sp>
        <p:nvSpPr>
          <p:cNvPr id="30" name="Shape 3">
            <a:extLst>
              <a:ext uri="{FF2B5EF4-FFF2-40B4-BE49-F238E27FC236}">
                <a16:creationId xmlns:a16="http://schemas.microsoft.com/office/drawing/2014/main" id="{FC482859-6A0A-4375-9AE6-0D903DDDF611}"/>
              </a:ext>
            </a:extLst>
          </p:cNvPr>
          <p:cNvSpPr/>
          <p:nvPr/>
        </p:nvSpPr>
        <p:spPr>
          <a:xfrm>
            <a:off x="833216" y="5274349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r>
              <a:rPr lang="en-US" sz="2000" b="1" dirty="0"/>
              <a:t>5</a:t>
            </a:r>
          </a:p>
        </p:txBody>
      </p:sp>
      <p:sp>
        <p:nvSpPr>
          <p:cNvPr id="31" name="Shape 3">
            <a:extLst>
              <a:ext uri="{FF2B5EF4-FFF2-40B4-BE49-F238E27FC236}">
                <a16:creationId xmlns:a16="http://schemas.microsoft.com/office/drawing/2014/main" id="{41B99C8F-D8FB-47F9-A0F0-19913C01E4E4}"/>
              </a:ext>
            </a:extLst>
          </p:cNvPr>
          <p:cNvSpPr/>
          <p:nvPr/>
        </p:nvSpPr>
        <p:spPr>
          <a:xfrm>
            <a:off x="833215" y="6236324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r>
              <a:rPr lang="en-US" sz="2000" b="1" dirty="0"/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EC9264-275B-442B-A387-D6EAAA0963DC}"/>
              </a:ext>
            </a:extLst>
          </p:cNvPr>
          <p:cNvSpPr/>
          <p:nvPr/>
        </p:nvSpPr>
        <p:spPr>
          <a:xfrm>
            <a:off x="1207360" y="1066112"/>
            <a:ext cx="2003470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3728"/>
                </a:solidFill>
                <a:cs typeface="Times New Roman" panose="02020603050405020304" pitchFamily="18" charset="0"/>
              </a:rPr>
              <a:t>Orders At Glance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747292-6F93-4093-B8FC-4F7463096D15}"/>
              </a:ext>
            </a:extLst>
          </p:cNvPr>
          <p:cNvSpPr/>
          <p:nvPr/>
        </p:nvSpPr>
        <p:spPr>
          <a:xfrm>
            <a:off x="1317504" y="2617412"/>
            <a:ext cx="2003470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C58EFC-C816-40F0-87E0-6032207C0A0A}"/>
              </a:ext>
            </a:extLst>
          </p:cNvPr>
          <p:cNvSpPr/>
          <p:nvPr/>
        </p:nvSpPr>
        <p:spPr>
          <a:xfrm>
            <a:off x="1265994" y="2163426"/>
            <a:ext cx="2003470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3728"/>
                </a:solidFill>
                <a:cs typeface="Times New Roman" panose="02020603050405020304" pitchFamily="18" charset="0"/>
              </a:rPr>
              <a:t>Actuals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443728"/>
                </a:solidFill>
                <a:cs typeface="Times New Roman" panose="02020603050405020304" pitchFamily="18" charset="0"/>
              </a:rPr>
              <a:t>Vs Targets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8E2ACF-C7CD-4A9A-B57A-35ED95AFB88C}"/>
              </a:ext>
            </a:extLst>
          </p:cNvPr>
          <p:cNvSpPr/>
          <p:nvPr/>
        </p:nvSpPr>
        <p:spPr>
          <a:xfrm>
            <a:off x="1267251" y="3264700"/>
            <a:ext cx="2003470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3728"/>
                </a:solidFill>
                <a:cs typeface="Times New Roman" panose="02020603050405020304" pitchFamily="18" charset="0"/>
              </a:rPr>
              <a:t>Customer Insights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1722CE-7DCE-4928-8199-E2925B42949A}"/>
              </a:ext>
            </a:extLst>
          </p:cNvPr>
          <p:cNvSpPr/>
          <p:nvPr/>
        </p:nvSpPr>
        <p:spPr>
          <a:xfrm>
            <a:off x="1193747" y="4251864"/>
            <a:ext cx="2621507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3728"/>
                </a:solidFill>
                <a:cs typeface="Times New Roman" panose="02020603050405020304" pitchFamily="18" charset="0"/>
              </a:rPr>
              <a:t>Trends For Key Metrics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28AEC-E1AA-49E6-8222-AFC724168CA9}"/>
              </a:ext>
            </a:extLst>
          </p:cNvPr>
          <p:cNvSpPr/>
          <p:nvPr/>
        </p:nvSpPr>
        <p:spPr>
          <a:xfrm>
            <a:off x="1165086" y="5204877"/>
            <a:ext cx="2501870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3728"/>
                </a:solidFill>
                <a:cs typeface="Times New Roman" panose="02020603050405020304" pitchFamily="18" charset="0"/>
              </a:rPr>
              <a:t>Order Lines At Glance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13A653-FE91-4A42-B22B-C50DEEDDE734}"/>
              </a:ext>
            </a:extLst>
          </p:cNvPr>
          <p:cNvSpPr/>
          <p:nvPr/>
        </p:nvSpPr>
        <p:spPr>
          <a:xfrm>
            <a:off x="1221954" y="6185871"/>
            <a:ext cx="2003470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3728"/>
                </a:solidFill>
                <a:cs typeface="Times New Roman" panose="02020603050405020304" pitchFamily="18" charset="0"/>
              </a:rPr>
              <a:t>Product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443728"/>
                </a:solidFill>
                <a:cs typeface="Times New Roman" panose="02020603050405020304" pitchFamily="18" charset="0"/>
              </a:rPr>
              <a:t>Insights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E892BF-9139-4D5B-B0F4-A75DB1EA008F}"/>
              </a:ext>
            </a:extLst>
          </p:cNvPr>
          <p:cNvSpPr/>
          <p:nvPr/>
        </p:nvSpPr>
        <p:spPr>
          <a:xfrm>
            <a:off x="1265994" y="1436098"/>
            <a:ext cx="3268254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ts val="2177"/>
              </a:lnSpc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Visualize the Stats of Orders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8FF856-1721-40DA-BD2E-EB2CFEFB1E22}"/>
              </a:ext>
            </a:extLst>
          </p:cNvPr>
          <p:cNvSpPr/>
          <p:nvPr/>
        </p:nvSpPr>
        <p:spPr>
          <a:xfrm>
            <a:off x="1041781" y="2590003"/>
            <a:ext cx="4740793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Compares the Actual and Targets Of Metrics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43C196-5966-40BC-BCE3-1488FA59598B}"/>
              </a:ext>
            </a:extLst>
          </p:cNvPr>
          <p:cNvSpPr/>
          <p:nvPr/>
        </p:nvSpPr>
        <p:spPr>
          <a:xfrm>
            <a:off x="968199" y="3596831"/>
            <a:ext cx="3457015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Visualize the Top Customers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29AB54-5002-422B-AD81-559263A53AF2}"/>
              </a:ext>
            </a:extLst>
          </p:cNvPr>
          <p:cNvSpPr/>
          <p:nvPr/>
        </p:nvSpPr>
        <p:spPr>
          <a:xfrm>
            <a:off x="1134851" y="4731816"/>
            <a:ext cx="4299234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Data Visual for Key Metrics with Graphs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CAF2BA-7253-429A-9F51-79B13BC7E600}"/>
              </a:ext>
            </a:extLst>
          </p:cNvPr>
          <p:cNvSpPr/>
          <p:nvPr/>
        </p:nvSpPr>
        <p:spPr>
          <a:xfrm>
            <a:off x="1317504" y="5736788"/>
            <a:ext cx="3268254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ts val="2177"/>
              </a:lnSpc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Visualize the Stats of Order Lines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70395F-198B-4B6D-877F-89F6B667FCDA}"/>
              </a:ext>
            </a:extLst>
          </p:cNvPr>
          <p:cNvSpPr/>
          <p:nvPr/>
        </p:nvSpPr>
        <p:spPr>
          <a:xfrm>
            <a:off x="1207360" y="6637138"/>
            <a:ext cx="3268254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ts val="2177"/>
              </a:lnSpc>
            </a:pPr>
            <a:r>
              <a:rPr lang="en-US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Visualize the Top Products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6B5CAA-0683-41EF-ADFC-3DB7E64E1BE9}"/>
              </a:ext>
            </a:extLst>
          </p:cNvPr>
          <p:cNvSpPr/>
          <p:nvPr/>
        </p:nvSpPr>
        <p:spPr>
          <a:xfrm>
            <a:off x="3270721" y="7134424"/>
            <a:ext cx="3268254" cy="453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ts val="2177"/>
              </a:lnSpc>
            </a:pPr>
            <a:r>
              <a:rPr lang="en-US" b="1" dirty="0">
                <a:solidFill>
                  <a:srgbClr val="443728"/>
                </a:solidFill>
                <a:cs typeface="Times New Roman" panose="02020603050405020304" pitchFamily="18" charset="0"/>
                <a:hlinkClick r:id="rId5" action="ppaction://hlinkfile"/>
              </a:rPr>
              <a:t>Click Here For Dashboard </a:t>
            </a:r>
            <a:endParaRPr lang="en-US" dirty="0">
              <a:solidFill>
                <a:srgbClr val="443728"/>
              </a:solidFill>
              <a:ea typeface="Open Sans" pitchFamily="34" charset="-122"/>
              <a:cs typeface="Open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5149297"/>
      </p:ext>
    </p:extLst>
  </p:cSld>
  <p:clrMapOvr>
    <a:masterClrMapping/>
  </p:clrMapOvr>
  <p:transition spd="med"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692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Crimson Pro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 KUMAR</cp:lastModifiedBy>
  <cp:revision>12</cp:revision>
  <dcterms:created xsi:type="dcterms:W3CDTF">2024-07-05T11:02:32Z</dcterms:created>
  <dcterms:modified xsi:type="dcterms:W3CDTF">2024-07-06T01:40:07Z</dcterms:modified>
</cp:coreProperties>
</file>